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74" r:id="rId7"/>
    <p:sldId id="275" r:id="rId8"/>
    <p:sldId id="276" r:id="rId9"/>
    <p:sldId id="277" r:id="rId10"/>
    <p:sldId id="278" r:id="rId11"/>
    <p:sldId id="267" r:id="rId12"/>
    <p:sldId id="268" r:id="rId13"/>
    <p:sldId id="269" r:id="rId14"/>
    <p:sldId id="271" r:id="rId15"/>
    <p:sldId id="272" r:id="rId16"/>
    <p:sldId id="273" r:id="rId17"/>
    <p:sldId id="270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 autoAdjust="0"/>
    <p:restoredTop sz="94167" autoAdjust="0"/>
  </p:normalViewPr>
  <p:slideViewPr>
    <p:cSldViewPr>
      <p:cViewPr varScale="1">
        <p:scale>
          <a:sx n="83" d="100"/>
          <a:sy n="83" d="100"/>
        </p:scale>
        <p:origin x="-158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Gestor de eventos deportivos de grandes magnitudes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3400" y="3500438"/>
            <a:ext cx="7854696" cy="642942"/>
          </a:xfrm>
        </p:spPr>
        <p:txBody>
          <a:bodyPr/>
          <a:lstStyle/>
          <a:p>
            <a:pPr algn="ctr"/>
            <a:r>
              <a:rPr lang="es-ES" dirty="0" smtClean="0"/>
              <a:t>Olimpiadas 2mil</a:t>
            </a: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5000628" y="4500570"/>
            <a:ext cx="357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Francisco Huertas</a:t>
            </a:r>
          </a:p>
          <a:p>
            <a:pPr algn="r"/>
            <a:r>
              <a:rPr lang="es-ES" dirty="0" smtClean="0"/>
              <a:t>Gonzalo Ortiz</a:t>
            </a:r>
          </a:p>
          <a:p>
            <a:pPr algn="r"/>
            <a:r>
              <a:rPr lang="es-ES" dirty="0" smtClean="0"/>
              <a:t>Alicia Pérez</a:t>
            </a:r>
          </a:p>
          <a:p>
            <a:pPr algn="r"/>
            <a:r>
              <a:rPr lang="es-ES" dirty="0" smtClean="0"/>
              <a:t>Laura </a:t>
            </a:r>
            <a:r>
              <a:rPr lang="es-ES" dirty="0" err="1" smtClean="0"/>
              <a:t>Reyero</a:t>
            </a:r>
            <a:endParaRPr lang="es-ES" dirty="0" smtClean="0"/>
          </a:p>
          <a:p>
            <a:pPr algn="r"/>
            <a:r>
              <a:rPr lang="es-ES" dirty="0" smtClean="0"/>
              <a:t>Gabriela Ruíz</a:t>
            </a:r>
          </a:p>
          <a:p>
            <a:pPr algn="r"/>
            <a:r>
              <a:rPr lang="es-ES" dirty="0" smtClean="0"/>
              <a:t>Rubén </a:t>
            </a:r>
            <a:r>
              <a:rPr lang="es-ES" dirty="0" err="1" smtClean="0"/>
              <a:t>Tarancón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214290"/>
            <a:ext cx="7772400" cy="1362456"/>
          </a:xfrm>
        </p:spPr>
        <p:txBody>
          <a:bodyPr/>
          <a:lstStyle/>
          <a:p>
            <a:r>
              <a:rPr lang="es-ES" dirty="0" smtClean="0"/>
              <a:t>COI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00174"/>
            <a:ext cx="7858180" cy="507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928670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Modelo de datos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71472" y="2428868"/>
            <a:ext cx="7772400" cy="4000528"/>
          </a:xfrm>
        </p:spPr>
        <p:txBody>
          <a:bodyPr/>
          <a:lstStyle/>
          <a:p>
            <a:pPr algn="just"/>
            <a:r>
              <a:rPr lang="es-ES" dirty="0" smtClean="0"/>
              <a:t>Para desarrollar la capa de base de datos nos hemos decantado por Oracle.</a:t>
            </a:r>
          </a:p>
          <a:p>
            <a:pPr algn="just"/>
            <a:r>
              <a:rPr lang="es-ES" dirty="0" smtClean="0"/>
              <a:t>En la base de datos vamos a guardar toda la información de la aplicación(árbitros, emplazamientos, eventos, entradas… ).</a:t>
            </a:r>
          </a:p>
          <a:p>
            <a:pPr algn="just"/>
            <a:r>
              <a:rPr lang="es-ES" dirty="0" smtClean="0"/>
              <a:t>A esta capa se accede mediante la capa de negocio, para ello hemos diseñado un </a:t>
            </a:r>
            <a:r>
              <a:rPr lang="es-ES" dirty="0" err="1" smtClean="0"/>
              <a:t>access</a:t>
            </a:r>
            <a:r>
              <a:rPr lang="es-ES" dirty="0" smtClean="0"/>
              <a:t> control para que todos los usuarios puedan acceder a todos los privilegios: por ejemplo, un usuario nunca va a poder modificar la tabla resultado, solo podrá el árbitro.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Capa de negocio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796170"/>
          </a:xfrm>
        </p:spPr>
        <p:txBody>
          <a:bodyPr>
            <a:normAutofit/>
          </a:bodyPr>
          <a:lstStyle/>
          <a:p>
            <a:r>
              <a:rPr lang="es-ES_tradnl" dirty="0" smtClean="0"/>
              <a:t>Cada competición se organiza por separado y tiene asociados unos eventos distintos.</a:t>
            </a:r>
          </a:p>
          <a:p>
            <a:r>
              <a:rPr lang="es-ES_tradnl" dirty="0" smtClean="0"/>
              <a:t>Cada emplazamiento determina el número de entradas que se pondrán a la venta para el evento correspondiente.</a:t>
            </a:r>
          </a:p>
          <a:p>
            <a:r>
              <a:rPr lang="es-ES_tradnl" dirty="0" smtClean="0"/>
              <a:t>En el acta reflejamos cada uno de los resultados de los equipos participantes en el evento.</a:t>
            </a:r>
          </a:p>
          <a:p>
            <a:r>
              <a:rPr lang="es-ES_tradnl" dirty="0" smtClean="0"/>
              <a:t>Debido a que las sanciones y las lesiones son particulares para cada deportista participante en el evento, las hemos considerado como entidades aparte.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296104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s-ES" sz="2800" dirty="0" smtClean="0"/>
              <a:t>   Facilidad de comprensión, aprendizaje y uso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Representación fija y permanente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Fácil identificación de las operaciones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Operaciones rápidas e incrementales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Notificaciones de error adecuados al usuario.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- Usuario </a:t>
            </a:r>
            <a:r>
              <a:rPr lang="es-ES" dirty="0" smtClean="0"/>
              <a:t>no </a:t>
            </a:r>
            <a:r>
              <a:rPr lang="es-ES" dirty="0" err="1" smtClean="0"/>
              <a:t>logeado</a:t>
            </a:r>
            <a:endParaRPr lang="es-ES" dirty="0"/>
          </a:p>
        </p:txBody>
      </p:sp>
      <p:pic>
        <p:nvPicPr>
          <p:cNvPr id="34" name="33 Imagen" descr="Noticias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857364"/>
            <a:ext cx="7000892" cy="4667261"/>
          </a:xfrm>
          <a:prstGeom prst="rect">
            <a:avLst/>
          </a:prstGeom>
        </p:spPr>
      </p:pic>
      <p:sp>
        <p:nvSpPr>
          <p:cNvPr id="35" name="34 Flecha izquierda"/>
          <p:cNvSpPr/>
          <p:nvPr/>
        </p:nvSpPr>
        <p:spPr>
          <a:xfrm>
            <a:off x="2143108" y="4572008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35 Imagen" descr="Disciplinas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  <p:sp>
        <p:nvSpPr>
          <p:cNvPr id="37" name="36 Flecha abajo"/>
          <p:cNvSpPr/>
          <p:nvPr/>
        </p:nvSpPr>
        <p:spPr>
          <a:xfrm>
            <a:off x="2928926" y="2714620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Flecha izquierda"/>
          <p:cNvSpPr/>
          <p:nvPr/>
        </p:nvSpPr>
        <p:spPr>
          <a:xfrm>
            <a:off x="2285984" y="4857760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38 Imagen" descr="Calendario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  <p:sp>
        <p:nvSpPr>
          <p:cNvPr id="40" name="39 Flecha abajo"/>
          <p:cNvSpPr/>
          <p:nvPr/>
        </p:nvSpPr>
        <p:spPr>
          <a:xfrm>
            <a:off x="7072330" y="2714620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Flecha izquierda"/>
          <p:cNvSpPr/>
          <p:nvPr/>
        </p:nvSpPr>
        <p:spPr>
          <a:xfrm>
            <a:off x="2143108" y="5072074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42 Imagen" descr="Resultados cop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0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– Registro</a:t>
            </a:r>
            <a:endParaRPr lang="es-ES" dirty="0"/>
          </a:p>
        </p:txBody>
      </p:sp>
      <p:pic>
        <p:nvPicPr>
          <p:cNvPr id="13" name="12 Imagen" descr="Noticias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857364"/>
            <a:ext cx="7000892" cy="4667262"/>
          </a:xfrm>
          <a:prstGeom prst="rect">
            <a:avLst/>
          </a:prstGeom>
        </p:spPr>
      </p:pic>
      <p:sp>
        <p:nvSpPr>
          <p:cNvPr id="14" name="13 Flecha izquierda"/>
          <p:cNvSpPr/>
          <p:nvPr/>
        </p:nvSpPr>
        <p:spPr>
          <a:xfrm>
            <a:off x="2000232" y="3214686"/>
            <a:ext cx="428628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14 Imagen" descr="Registr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785926"/>
            <a:ext cx="7000924" cy="4643470"/>
          </a:xfrm>
          <a:prstGeom prst="rect">
            <a:avLst/>
          </a:prstGeom>
        </p:spPr>
      </p:pic>
      <p:sp>
        <p:nvSpPr>
          <p:cNvPr id="18" name="17 CuadroTexto"/>
          <p:cNvSpPr txBox="1"/>
          <p:nvPr/>
        </p:nvSpPr>
        <p:spPr>
          <a:xfrm>
            <a:off x="3929058" y="357187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929058" y="3857628"/>
            <a:ext cx="107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*************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3929058" y="4071942"/>
            <a:ext cx="107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*************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3929058" y="4286256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555000444Y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929058" y="4500570"/>
            <a:ext cx="1143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3929058" y="4714884"/>
            <a:ext cx="1143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Proyecto IS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3929058" y="492919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FDI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929058" y="514351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Madrid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6000760" y="357187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España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6072198" y="4071942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666555444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6072198" y="3857628"/>
            <a:ext cx="10715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6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6000760" y="3857628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chemeClr val="bg1"/>
                </a:solidFill>
                <a:latin typeface="Century Gothic" pitchFamily="34" charset="0"/>
              </a:rPr>
              <a:t>olimpiadas@google.com</a:t>
            </a:r>
            <a:endParaRPr lang="es-ES" sz="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072198" y="4286256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Estudiante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9" name="48 Flecha derecha"/>
          <p:cNvSpPr/>
          <p:nvPr/>
        </p:nvSpPr>
        <p:spPr>
          <a:xfrm>
            <a:off x="5786446" y="6000768"/>
            <a:ext cx="42862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49 Imagen" descr="RegistroHech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1785926"/>
            <a:ext cx="7000924" cy="47149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60"/>
                            </p:stCondLst>
                            <p:childTnLst>
                              <p:par>
                                <p:cTn id="2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20"/>
                            </p:stCondLst>
                            <p:childTnLst>
                              <p:par>
                                <p:cTn id="3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160"/>
                            </p:stCondLst>
                            <p:childTnLst>
                              <p:par>
                                <p:cTn id="3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60"/>
                            </p:stCondLst>
                            <p:childTnLst>
                              <p:par>
                                <p:cTn id="4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200"/>
                            </p:stCondLst>
                            <p:childTnLst>
                              <p:par>
                                <p:cTn id="5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60"/>
                            </p:stCondLst>
                            <p:childTnLst>
                              <p:par>
                                <p:cTn id="5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640"/>
                            </p:stCondLst>
                            <p:childTnLst>
                              <p:par>
                                <p:cTn id="6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20"/>
                            </p:stCondLst>
                            <p:childTnLst>
                              <p:par>
                                <p:cTn id="6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800"/>
                            </p:stCondLst>
                            <p:childTnLst>
                              <p:par>
                                <p:cTn id="7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00"/>
                            </p:stCondLst>
                            <p:childTnLst>
                              <p:par>
                                <p:cTn id="8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640"/>
                            </p:stCondLst>
                            <p:childTnLst>
                              <p:par>
                                <p:cTn id="8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40"/>
                            </p:stCondLst>
                            <p:childTnLst>
                              <p:par>
                                <p:cTn id="9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  <p:bldP spid="47" grpId="0"/>
      <p:bldP spid="48" grpId="0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- </a:t>
            </a:r>
            <a:r>
              <a:rPr lang="es-ES" sz="4800" dirty="0" smtClean="0"/>
              <a:t>Usuario Registrado</a:t>
            </a:r>
            <a:endParaRPr lang="es-ES" dirty="0"/>
          </a:p>
        </p:txBody>
      </p:sp>
      <p:pic>
        <p:nvPicPr>
          <p:cNvPr id="26" name="25 Imagen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857364"/>
            <a:ext cx="6929454" cy="4619636"/>
          </a:xfrm>
          <a:prstGeom prst="rect">
            <a:avLst/>
          </a:prstGeom>
        </p:spPr>
      </p:pic>
      <p:sp>
        <p:nvSpPr>
          <p:cNvPr id="32" name="31 CuadroTexto"/>
          <p:cNvSpPr txBox="1"/>
          <p:nvPr/>
        </p:nvSpPr>
        <p:spPr>
          <a:xfrm>
            <a:off x="4857752" y="4071942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700" dirty="0" smtClean="0"/>
          </a:p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</a:p>
          <a:p>
            <a:endParaRPr lang="es-ES" sz="700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****************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3" name="32 Flecha izquierda"/>
          <p:cNvSpPr/>
          <p:nvPr/>
        </p:nvSpPr>
        <p:spPr>
          <a:xfrm>
            <a:off x="5643570" y="4714884"/>
            <a:ext cx="357190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33 Imagen" descr="Log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35" name="34 Flecha izquierda"/>
          <p:cNvSpPr/>
          <p:nvPr/>
        </p:nvSpPr>
        <p:spPr>
          <a:xfrm>
            <a:off x="2071670" y="4071942"/>
            <a:ext cx="214314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35 Imagen" descr="EventosOnlineNuevoVideo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37" name="36 Flecha abajo"/>
          <p:cNvSpPr/>
          <p:nvPr/>
        </p:nvSpPr>
        <p:spPr>
          <a:xfrm>
            <a:off x="3643306" y="2857496"/>
            <a:ext cx="142876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Flecha izquierda"/>
          <p:cNvSpPr/>
          <p:nvPr/>
        </p:nvSpPr>
        <p:spPr>
          <a:xfrm>
            <a:off x="3500430" y="5214950"/>
            <a:ext cx="285752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Flecha derecha"/>
          <p:cNvSpPr/>
          <p:nvPr/>
        </p:nvSpPr>
        <p:spPr>
          <a:xfrm>
            <a:off x="6929454" y="55007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39 Imagen" descr="EventosOnlineNuevoVideo2 cop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41" name="40 Flecha izquierda"/>
          <p:cNvSpPr/>
          <p:nvPr/>
        </p:nvSpPr>
        <p:spPr>
          <a:xfrm>
            <a:off x="6357950" y="5715016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41 Imagen" descr="EventosOnlineNuevoVideo3 copy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43" name="42 Flecha izquierda"/>
          <p:cNvSpPr/>
          <p:nvPr/>
        </p:nvSpPr>
        <p:spPr>
          <a:xfrm>
            <a:off x="6000760" y="5072074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Flecha izquierda"/>
          <p:cNvSpPr/>
          <p:nvPr/>
        </p:nvSpPr>
        <p:spPr>
          <a:xfrm>
            <a:off x="2285984" y="6072206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5" name="44 Imagen" descr="GestionEntradasReservasVacias cop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1" name="50 Flecha izquierda"/>
          <p:cNvSpPr/>
          <p:nvPr/>
        </p:nvSpPr>
        <p:spPr>
          <a:xfrm>
            <a:off x="3428992" y="3071810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2" name="51 Imagen" descr="GestionEntradasNuevaEntrada copy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3" name="52 Flecha abajo"/>
          <p:cNvSpPr/>
          <p:nvPr/>
        </p:nvSpPr>
        <p:spPr>
          <a:xfrm>
            <a:off x="3571868" y="3286124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53 Flecha izquierda"/>
          <p:cNvSpPr/>
          <p:nvPr/>
        </p:nvSpPr>
        <p:spPr>
          <a:xfrm>
            <a:off x="3571868" y="514351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54 Flecha derecha"/>
          <p:cNvSpPr/>
          <p:nvPr/>
        </p:nvSpPr>
        <p:spPr>
          <a:xfrm>
            <a:off x="7000892" y="55007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6" name="55 Imagen" descr="GestionEntradasNuevaEntrada2 copy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7" name="56 Flecha derecha"/>
          <p:cNvSpPr/>
          <p:nvPr/>
        </p:nvSpPr>
        <p:spPr>
          <a:xfrm>
            <a:off x="3929058" y="492919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57 Flecha izquierda"/>
          <p:cNvSpPr/>
          <p:nvPr/>
        </p:nvSpPr>
        <p:spPr>
          <a:xfrm>
            <a:off x="7143768" y="4929198"/>
            <a:ext cx="500066" cy="2857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60 Flecha arriba"/>
          <p:cNvSpPr/>
          <p:nvPr/>
        </p:nvSpPr>
        <p:spPr>
          <a:xfrm>
            <a:off x="5214942" y="6000768"/>
            <a:ext cx="357190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61 Flecha arriba"/>
          <p:cNvSpPr/>
          <p:nvPr/>
        </p:nvSpPr>
        <p:spPr>
          <a:xfrm>
            <a:off x="6500826" y="6000768"/>
            <a:ext cx="357190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3" name="62 Imagen" descr="GestionEntradasReservasAnulacionesCompras copy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64" name="63 Flecha arriba"/>
          <p:cNvSpPr/>
          <p:nvPr/>
        </p:nvSpPr>
        <p:spPr>
          <a:xfrm>
            <a:off x="6643702" y="4286256"/>
            <a:ext cx="285752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65 Flecha abajo"/>
          <p:cNvSpPr/>
          <p:nvPr/>
        </p:nvSpPr>
        <p:spPr>
          <a:xfrm>
            <a:off x="7143768" y="3643314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66 Flecha izquierda"/>
          <p:cNvSpPr/>
          <p:nvPr/>
        </p:nvSpPr>
        <p:spPr>
          <a:xfrm>
            <a:off x="1857356" y="335756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8" name="67 Imagen" descr="Log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69" name="68 Flecha arriba"/>
          <p:cNvSpPr/>
          <p:nvPr/>
        </p:nvSpPr>
        <p:spPr>
          <a:xfrm>
            <a:off x="5143504" y="5357826"/>
            <a:ext cx="357190" cy="428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0"/>
                            </p:stCondLst>
                            <p:childTnLst>
                              <p:par>
                                <p:cTn id="1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4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4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40"/>
                            </p:stCondLst>
                            <p:childTnLst>
                              <p:par>
                                <p:cTn id="2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240"/>
                            </p:stCondLst>
                            <p:childTnLst>
                              <p:par>
                                <p:cTn id="3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40"/>
                            </p:stCondLst>
                            <p:childTnLst>
                              <p:par>
                                <p:cTn id="3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24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240"/>
                            </p:stCondLst>
                            <p:childTnLst>
                              <p:par>
                                <p:cTn id="4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40"/>
                            </p:stCondLst>
                            <p:childTnLst>
                              <p:par>
                                <p:cTn id="4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240"/>
                            </p:stCondLst>
                            <p:childTnLst>
                              <p:par>
                                <p:cTn id="5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240"/>
                            </p:stCondLst>
                            <p:childTnLst>
                              <p:par>
                                <p:cTn id="5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240"/>
                            </p:stCondLst>
                            <p:childTnLst>
                              <p:par>
                                <p:cTn id="6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24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240"/>
                            </p:stCondLst>
                            <p:childTnLst>
                              <p:par>
                                <p:cTn id="7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240"/>
                            </p:stCondLst>
                            <p:childTnLst>
                              <p:par>
                                <p:cTn id="7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8240"/>
                            </p:stCondLst>
                            <p:childTnLst>
                              <p:par>
                                <p:cTn id="8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9240"/>
                            </p:stCondLst>
                            <p:childTnLst>
                              <p:par>
                                <p:cTn id="8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240"/>
                            </p:stCondLst>
                            <p:childTnLst>
                              <p:par>
                                <p:cTn id="9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1240"/>
                            </p:stCondLst>
                            <p:childTnLst>
                              <p:par>
                                <p:cTn id="9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4240"/>
                            </p:stCondLst>
                            <p:childTnLst>
                              <p:par>
                                <p:cTn id="10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240"/>
                            </p:stCondLst>
                            <p:childTnLst>
                              <p:par>
                                <p:cTn id="10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6240"/>
                            </p:stCondLst>
                            <p:childTnLst>
                              <p:par>
                                <p:cTn id="10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240"/>
                            </p:stCondLst>
                            <p:childTnLst>
                              <p:par>
                                <p:cTn id="11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7740"/>
                            </p:stCondLst>
                            <p:childTnLst>
                              <p:par>
                                <p:cTn id="11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8740"/>
                            </p:stCondLst>
                            <p:childTnLst>
                              <p:par>
                                <p:cTn id="12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1740"/>
                            </p:stCondLst>
                            <p:childTnLst>
                              <p:par>
                                <p:cTn id="12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2740"/>
                            </p:stCondLst>
                            <p:childTnLst>
                              <p:par>
                                <p:cTn id="13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3740"/>
                            </p:stCondLst>
                            <p:childTnLst>
                              <p:par>
                                <p:cTn id="13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4740"/>
                            </p:stCondLst>
                            <p:childTnLst>
                              <p:par>
                                <p:cTn id="13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7740"/>
                            </p:stCondLst>
                            <p:childTnLst>
                              <p:par>
                                <p:cTn id="14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5" grpId="0" animBg="1"/>
      <p:bldP spid="37" grpId="0" animBg="1"/>
      <p:bldP spid="38" grpId="0" animBg="1"/>
      <p:bldP spid="39" grpId="0" animBg="1"/>
      <p:bldP spid="41" grpId="0" animBg="1"/>
      <p:bldP spid="43" grpId="0" animBg="1"/>
      <p:bldP spid="44" grpId="0" animBg="1"/>
      <p:bldP spid="51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61" grpId="0" animBg="1"/>
      <p:bldP spid="61" grpId="1" animBg="1"/>
      <p:bldP spid="62" grpId="0" animBg="1"/>
      <p:bldP spid="64" grpId="0" animBg="1"/>
      <p:bldP spid="66" grpId="0" animBg="1"/>
      <p:bldP spid="67" grpId="0" animBg="1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Conclusión: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724732"/>
          </a:xfrm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smtClean="0"/>
              <a:t>La organización de eventos deportivos supone una gran complejidad debido a la diversidad de tareas y volumen de datos con las que se relaciona.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65329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800" dirty="0" smtClean="0"/>
              <a:t> Planificación de eventos: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Selección de emplazamientos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Distribución en el tiempo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Distribución de equipos y árbitros en los eventos</a:t>
            </a:r>
          </a:p>
          <a:p>
            <a:pPr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800" dirty="0" smtClean="0"/>
              <a:t>Plataforma web: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Calendario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Noticias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Venta de entradas</a:t>
            </a:r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 smtClean="0"/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 smtClean="0"/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Solución: todo en uno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296104"/>
          </a:xfrm>
        </p:spPr>
        <p:txBody>
          <a:bodyPr>
            <a:normAutofit/>
          </a:bodyPr>
          <a:lstStyle/>
          <a:p>
            <a:r>
              <a:rPr lang="es-ES" dirty="0" err="1" smtClean="0"/>
              <a:t>Olimipiadas</a:t>
            </a:r>
            <a:r>
              <a:rPr lang="es-ES" dirty="0" smtClean="0"/>
              <a:t> 2mil integra estas capacidades en un único producto de manera que:</a:t>
            </a:r>
          </a:p>
          <a:p>
            <a:pPr>
              <a:buFont typeface="Arial" pitchFamily="34" charset="0"/>
              <a:buChar char="•"/>
            </a:pPr>
            <a:r>
              <a:rPr lang="es-ES" dirty="0" smtClean="0"/>
              <a:t>	Pueda delegarse  todo el sistema informático de las olimpiadas en u</a:t>
            </a:r>
            <a:r>
              <a:rPr lang="es-ES" sz="2400" dirty="0" smtClean="0"/>
              <a:t>na única empresa</a:t>
            </a:r>
          </a:p>
          <a:p>
            <a:pPr lvl="2">
              <a:buFont typeface="Arial" pitchFamily="34" charset="0"/>
              <a:buChar char="•"/>
            </a:pPr>
            <a:r>
              <a:rPr lang="es-ES" sz="2400" dirty="0" smtClean="0"/>
              <a:t>El software generado será reutilizable para  futuras olimpiadas y otros eventos deportivos</a:t>
            </a:r>
          </a:p>
          <a:p>
            <a:pPr lvl="2"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500042"/>
            <a:ext cx="7772400" cy="1362456"/>
          </a:xfrm>
        </p:spPr>
        <p:txBody>
          <a:bodyPr/>
          <a:lstStyle/>
          <a:p>
            <a:r>
              <a:rPr lang="es-ES" dirty="0" smtClean="0"/>
              <a:t>Perfiles de usuario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71472" y="1857364"/>
            <a:ext cx="7772400" cy="500063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USUARIO NO REGISTRADO </a:t>
            </a:r>
          </a:p>
          <a:p>
            <a:r>
              <a:rPr lang="es-ES" dirty="0" smtClean="0"/>
              <a:t>Cualquier usuario sin identificarse</a:t>
            </a:r>
          </a:p>
          <a:p>
            <a:r>
              <a:rPr lang="es-ES" dirty="0" smtClean="0"/>
              <a:t>USUARIO REGISTRADO </a:t>
            </a:r>
          </a:p>
          <a:p>
            <a:r>
              <a:rPr lang="es-ES" dirty="0" smtClean="0"/>
              <a:t>Cualquier usuario identificado mediante una clave de usuario y una contraseña. </a:t>
            </a:r>
          </a:p>
          <a:p>
            <a:r>
              <a:rPr lang="es-ES" dirty="0" smtClean="0"/>
              <a:t>ÁRBITRO </a:t>
            </a:r>
          </a:p>
          <a:p>
            <a:r>
              <a:rPr lang="es-ES" dirty="0" smtClean="0"/>
              <a:t>Reservado para los árbitros de las competiciones. </a:t>
            </a:r>
          </a:p>
          <a:p>
            <a:r>
              <a:rPr lang="es-ES" dirty="0" smtClean="0"/>
              <a:t>COI </a:t>
            </a:r>
          </a:p>
          <a:p>
            <a:r>
              <a:rPr lang="es-ES" dirty="0" smtClean="0"/>
              <a:t>Reservado para miembros del Comité Olímpico Internacional. </a:t>
            </a:r>
          </a:p>
          <a:p>
            <a:r>
              <a:rPr lang="es-ES" dirty="0" smtClean="0"/>
              <a:t>AYUNTAMIENTO </a:t>
            </a:r>
          </a:p>
          <a:p>
            <a:r>
              <a:rPr lang="es-ES" dirty="0" smtClean="0"/>
              <a:t>Reservado para miembro del ayuntamiento local</a:t>
            </a:r>
          </a:p>
          <a:p>
            <a:r>
              <a:rPr lang="es-ES" dirty="0" smtClean="0"/>
              <a:t>ADMINISTRACIÓN – GESTOR DE EVENTOS </a:t>
            </a:r>
          </a:p>
          <a:p>
            <a:r>
              <a:rPr lang="es-ES" dirty="0" smtClean="0"/>
              <a:t>Usuarios registrado encargado de la gestión de eventos.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7772400" cy="1362456"/>
          </a:xfrm>
        </p:spPr>
        <p:txBody>
          <a:bodyPr/>
          <a:lstStyle/>
          <a:p>
            <a:r>
              <a:rPr lang="es-ES" dirty="0" smtClean="0"/>
              <a:t>Usuario no </a:t>
            </a:r>
            <a:r>
              <a:rPr lang="es-ES" dirty="0" err="1" smtClean="0"/>
              <a:t>logueado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357430"/>
            <a:ext cx="641985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2910" y="428604"/>
            <a:ext cx="7772400" cy="1362456"/>
          </a:xfrm>
        </p:spPr>
        <p:txBody>
          <a:bodyPr/>
          <a:lstStyle/>
          <a:p>
            <a:r>
              <a:rPr lang="es-ES" dirty="0" smtClean="0"/>
              <a:t>Usuario </a:t>
            </a:r>
            <a:r>
              <a:rPr lang="es-ES" dirty="0" err="1" smtClean="0"/>
              <a:t>logueado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14406"/>
          <a:stretch>
            <a:fillRect/>
          </a:stretch>
        </p:blipFill>
        <p:spPr bwMode="auto">
          <a:xfrm>
            <a:off x="785786" y="1857364"/>
            <a:ext cx="7500991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785794"/>
            <a:ext cx="7772400" cy="1362456"/>
          </a:xfrm>
        </p:spPr>
        <p:txBody>
          <a:bodyPr/>
          <a:lstStyle/>
          <a:p>
            <a:r>
              <a:rPr lang="es-ES" dirty="0" smtClean="0"/>
              <a:t>Árbitro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2428868"/>
            <a:ext cx="4286280" cy="382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214290"/>
            <a:ext cx="7772400" cy="1362456"/>
          </a:xfrm>
        </p:spPr>
        <p:txBody>
          <a:bodyPr/>
          <a:lstStyle/>
          <a:p>
            <a:r>
              <a:rPr lang="es-ES" dirty="0" smtClean="0"/>
              <a:t>Ayuntamiento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r="9402"/>
          <a:stretch>
            <a:fillRect/>
          </a:stretch>
        </p:blipFill>
        <p:spPr bwMode="auto">
          <a:xfrm>
            <a:off x="857224" y="1857364"/>
            <a:ext cx="7572428" cy="4683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413</TotalTime>
  <Words>396</Words>
  <Application>Microsoft Office PowerPoint</Application>
  <PresentationFormat>Presentación en pantalla (4:3)</PresentationFormat>
  <Paragraphs>77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Flujo</vt:lpstr>
      <vt:lpstr>Gestor de eventos deportivos de grandes magnitudes</vt:lpstr>
      <vt:lpstr>Motivación</vt:lpstr>
      <vt:lpstr>Necesidades</vt:lpstr>
      <vt:lpstr>Solución: todo en uno</vt:lpstr>
      <vt:lpstr>Perfiles de usuario</vt:lpstr>
      <vt:lpstr>Usuario no logueado</vt:lpstr>
      <vt:lpstr>Usuario logueado</vt:lpstr>
      <vt:lpstr>Árbitro</vt:lpstr>
      <vt:lpstr>Ayuntamiento</vt:lpstr>
      <vt:lpstr>COI</vt:lpstr>
      <vt:lpstr>División en capas: Modelo de datos</vt:lpstr>
      <vt:lpstr>División en capas: Capa de negocio</vt:lpstr>
      <vt:lpstr>División en capas: Interfaz</vt:lpstr>
      <vt:lpstr>División en capas: Interfaz - Usuario no logeado</vt:lpstr>
      <vt:lpstr>División en capas: Interfaz – Registro</vt:lpstr>
      <vt:lpstr>División en capas: Interfaz - Usuario Registrado</vt:lpstr>
      <vt:lpstr>Conclusión: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Gestor de eventos deportivos de grandes magnitudes</dc:title>
  <dc:creator>Windows User</dc:creator>
  <cp:lastModifiedBy>Zoquete</cp:lastModifiedBy>
  <cp:revision>54</cp:revision>
  <dcterms:created xsi:type="dcterms:W3CDTF">2010-05-21T15:54:35Z</dcterms:created>
  <dcterms:modified xsi:type="dcterms:W3CDTF">2010-05-27T17:38:41Z</dcterms:modified>
</cp:coreProperties>
</file>